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876ED73-CB0B-494E-B9C6-0200C78E5733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E376-AE88-43FE-AD98-F092D0EC49A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ED73-CB0B-494E-B9C6-0200C78E5733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E376-AE88-43FE-AD98-F092D0EC49A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ED73-CB0B-494E-B9C6-0200C78E5733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E376-AE88-43FE-AD98-F092D0EC49A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ED73-CB0B-494E-B9C6-0200C78E5733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E376-AE88-43FE-AD98-F092D0EC49A5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ED73-CB0B-494E-B9C6-0200C78E5733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E376-AE88-43FE-AD98-F092D0EC49A5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ED73-CB0B-494E-B9C6-0200C78E5733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E376-AE88-43FE-AD98-F092D0EC49A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ED73-CB0B-494E-B9C6-0200C78E5733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E376-AE88-43FE-AD98-F092D0EC49A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ED73-CB0B-494E-B9C6-0200C78E5733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E376-AE88-43FE-AD98-F092D0EC49A5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ED73-CB0B-494E-B9C6-0200C78E5733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E376-AE88-43FE-AD98-F092D0EC49A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ED73-CB0B-494E-B9C6-0200C78E5733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E376-AE88-43FE-AD98-F092D0EC49A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ED73-CB0B-494E-B9C6-0200C78E5733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E376-AE88-43FE-AD98-F092D0EC49A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76ED73-CB0B-494E-B9C6-0200C78E5733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C66E376-AE88-43FE-AD98-F092D0EC49A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Csongor &amp; tünde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195736" y="3789040"/>
            <a:ext cx="4752528" cy="762000"/>
          </a:xfrm>
        </p:spPr>
        <p:txBody>
          <a:bodyPr>
            <a:normAutofit/>
          </a:bodyPr>
          <a:lstStyle/>
          <a:p>
            <a:r>
              <a:rPr lang="hu-HU" sz="2800" dirty="0"/>
              <a:t>Rendezte: Németh Antal</a:t>
            </a:r>
          </a:p>
        </p:txBody>
      </p:sp>
    </p:spTree>
    <p:extLst>
      <p:ext uri="{BB962C8B-B14F-4D97-AF65-F5344CB8AC3E}">
        <p14:creationId xmlns:p14="http://schemas.microsoft.com/office/powerpoint/2010/main" xmlns="" val="3147895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apiruszportal.hu/feltolt/Image/fesztivalok/btf2008/2013/csongor_es_tunde-71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7424" cy="6858000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>
                <a:solidFill>
                  <a:schemeClr val="bg1">
                    <a:lumMod val="95000"/>
                  </a:schemeClr>
                </a:solidFill>
              </a:rPr>
              <a:t>A Csongor és Tünde szerkezete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kétféleképpen is értelmezhető. A lineáris szerkezet lényegében a felvonásokkal való tagoláson nyugszik. Eszerint a történetnek van előrehaladása, kezdete és vége. Az öt felvonás nagyjából megfelel a klasszikus dráma szerkezeti szabályainak. A felvonásokon belüli jelenetek elkülönítésére szerzői jegyzetek utalnak. A globális szerkezet értelmezéséhez segítségül hívható Németh Antal és </a:t>
            </a:r>
            <a:r>
              <a:rPr lang="hu-HU" dirty="0" err="1">
                <a:solidFill>
                  <a:schemeClr val="bg1">
                    <a:lumMod val="95000"/>
                  </a:schemeClr>
                </a:solidFill>
              </a:rPr>
              <a:t>Szauder</a:t>
            </a:r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 József vázlata. Eszerint az idő- és a térszerkezet egy kör önmagába visszatérő vonalaként ábrázolható. A cselekmény időtartama egyetlen kozmikussá tágított nap, éjféltől éjfélig tart</a:t>
            </a:r>
            <a:r>
              <a:rPr lang="hu-HU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hu-H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926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wallpaperswide.com/download/writer-wallpaper-1366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24" y="0"/>
            <a:ext cx="3714776" cy="344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2844" y="4929198"/>
            <a:ext cx="6400800" cy="1614494"/>
          </a:xfrm>
        </p:spPr>
        <p:txBody>
          <a:bodyPr>
            <a:normAutofit fontScale="90000"/>
          </a:bodyPr>
          <a:lstStyle/>
          <a:p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b="1" dirty="0" smtClean="0">
                <a:solidFill>
                  <a:srgbClr val="FF0000"/>
                </a:solidFill>
              </a:rPr>
              <a:t> A szerzők dédapjukról, Dr. </a:t>
            </a:r>
            <a:r>
              <a:rPr lang="hu-HU" sz="1800" b="1" dirty="0" err="1" smtClean="0">
                <a:solidFill>
                  <a:srgbClr val="FF0000"/>
                </a:solidFill>
              </a:rPr>
              <a:t>bejczi</a:t>
            </a:r>
            <a:r>
              <a:rPr lang="hu-HU" sz="1800" b="1" dirty="0" smtClean="0">
                <a:solidFill>
                  <a:srgbClr val="FF0000"/>
                </a:solidFill>
              </a:rPr>
              <a:t> Németh Antalról emlékeznek meg, aki 1838-ban született a Vas megyei </a:t>
            </a:r>
            <a:r>
              <a:rPr lang="hu-HU" sz="1800" b="1" dirty="0" err="1" smtClean="0">
                <a:solidFill>
                  <a:srgbClr val="FF0000"/>
                </a:solidFill>
              </a:rPr>
              <a:t>Bejc</a:t>
            </a:r>
            <a:r>
              <a:rPr lang="hu-HU" sz="1800" b="1" dirty="0" smtClean="0">
                <a:solidFill>
                  <a:srgbClr val="FF0000"/>
                </a:solidFill>
              </a:rPr>
              <a:t> községben (ma Bejcgyertyános). Az egyszerű családból származó, tehetséges tanító-gyereket szülei és pártfogói - köztük a nagyszombati Németh György címzetes </a:t>
            </a:r>
            <a:r>
              <a:rPr lang="hu-HU" sz="1800" b="1" dirty="0" err="1" smtClean="0">
                <a:solidFill>
                  <a:srgbClr val="FF0000"/>
                </a:solidFill>
              </a:rPr>
              <a:t>trabinjei</a:t>
            </a:r>
            <a:r>
              <a:rPr lang="hu-HU" sz="1800" b="1" dirty="0" smtClean="0">
                <a:solidFill>
                  <a:srgbClr val="FF0000"/>
                </a:solidFill>
              </a:rPr>
              <a:t> püspök - taníttatták, tanár lett, majd bölcsész doktorátust szerzett</a:t>
            </a:r>
            <a:r>
              <a:rPr lang="hu-HU" sz="1800" dirty="0" smtClean="0">
                <a:solidFill>
                  <a:srgbClr val="FFFF00"/>
                </a:solidFill>
              </a:rPr>
              <a:t>. </a:t>
            </a:r>
            <a:br>
              <a:rPr lang="hu-HU" sz="1800" dirty="0" smtClean="0">
                <a:solidFill>
                  <a:srgbClr val="FFFF00"/>
                </a:solidFill>
              </a:rPr>
            </a:br>
            <a:r>
              <a:rPr lang="hu-HU" sz="1800" dirty="0" smtClean="0">
                <a:solidFill>
                  <a:srgbClr val="FFFF00"/>
                </a:solidFill>
              </a:rPr>
              <a:t/>
            </a:r>
            <a:br>
              <a:rPr lang="hu-HU" sz="1800" dirty="0" smtClean="0">
                <a:solidFill>
                  <a:srgbClr val="FFFF00"/>
                </a:solidFill>
              </a:rPr>
            </a:br>
            <a:r>
              <a:rPr lang="hu-HU" sz="1800" dirty="0" smtClean="0"/>
              <a:t>Németh </a:t>
            </a:r>
            <a:r>
              <a:rPr lang="hu-HU" sz="1800" dirty="0" smtClean="0"/>
              <a:t>Antal</a:t>
            </a:r>
            <a:endParaRPr lang="hu-HU" sz="18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53116">
            <a:off x="243277" y="356539"/>
            <a:ext cx="2926080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AutoShape 2" descr="data:image/jpeg;base64,/9j/4AAQSkZJRgABAQAAAQABAAD/2wCEAAkGBxQTEhUUEhQVFhUVFBQUFRgUFxQVFBQUFBQWFxQUFBUYHCggGBolHBQUITEhJSkrLi4uFx8zODMsNygtLisBCgoKDg0OFBAPFywcHBwsLCwsLCwsLCwsLCwsLCwsLCwsLCwsLCwsLCwsLCwsNywsLCwsLCwsKyw3LCs3LCw3LP/AABEIAKgBLAMBIgACEQEDEQH/xAAcAAABBQEBAQAAAAAAAAAAAAAFAAIDBAYBBwj/xABBEAABBAAEAwYDBgQEBAcAAAABAAIDEQQSITEFQVEGEyJhcYGRobEUMkLB0fAHUmJyI4KS4TOTo/EVFlNUg7LC/8QAGAEBAQEBAQAAAAAAAAAAAAAAAAECAwT/xAAdEQEBAQADAQEBAQAAAAAAAAAAARECEiFRMUET/9oADAMBAAIRAxEAPwDT2laVJUuboVrq7S6AiOAJwC6Gp4CKaAnhqe1qkaxBG1qlaxSNYpWsQRNjUjY1MGLrSEEYjTxGrHdhLKoIci7kUuVNVDMqWVOSUDMq4QpGsJ2Uowh5mlRTISaw8lauNp1Ovn+ifiJgGn0UEEMIOtJ+Kwgc3Tfl+iq4PG8vOj5Im0HmgGcKflcWHn9Qib20q+Lwgfr9141a4eXXqrLycgzbnetvZEUnBZriTM8pvloj3F8QGM83+EfmVnmilYrn2UJjoArLZF0hBQdConQIg5iY5iqBroFE/DomWJpjRQd+GVaTDkI8YlG/Dppobh5qVxuJCjmwXRUX4Z1qjXUu0la7ayFScAuApwCDoCkATLpJ+IaEE7WqZjUKfjjyCfhHSHdAWL2hRuxg5KrHhyTZVtkICCF0zjsF2JhBslWmN6JPwjiip2HRRSuIKtQ4UgKOeAqI6HHKlEU0ygNSw07TzQWAQuPc0feICpYrFVsqz3sd99oPraYCMnEo27EKjPxkciqGL4RHIPBmYeost9wVmeKYDEQ2XDM3+Zuo/wAw3C1JAY4xxPMw0dRqPIjkrcfFM0YPUD6LBy4skIl2a4iPCxx0Ph9xsritfwxha4nkfmEegloUTpyPRUMFGKq/T9FdDK91mos0m4o6ho9F3Dt18hqoMTNQLh95xyt9Tz9hZ9lEZ/i+EfiZfCcscfgB5ucD4iPp7J7OC0PvlHIcHlAHIfu04xK6rNy8NcNiFCYHt5fDVaCegqj5AgEGStwR6pveBEZCFTmY3oPoghsJFqF8T4O9+sc72HkN2/LVZPHY7GYV2V7z1BPia70K1Jo3+VcIrdefP7XzkVbR5gaobPxaV/3pHEeqvSj1FsrDoHN+IUncBePd8ep+Kuw8fxDBTZHVyvX5q/50evZV00Nyq5eTzXA1cxOZhyUU2LIC6GrhYCdUFWCdzjrfkrsUFmypGN/lCvwYNxGyCCLDga0ph0AVnCYW7DjqrmGytNHdBXw2Dcd9Fd+xta0ueaABJPQDdWTLWwQrtTiCMJJrRIy11zaEDzUE2HxrNcuUC6BcQL8wFNiccWtLgGurWgda8l5/wadzWOa5rSQAAX+EgkeHwhqu4hz6BLQRQu3xxj4kEq4D2B7WskJGRwo0TpofMIfxXtYzUNWW4oZaLO+jYxwsxwNa97h1Mh5+lInwrgeGppe5ztNGm7Ffzf7rWQU5eOPeaZZ9LRHgkz2h7n3yAB+f5InA2NliOMNHnuq+OYcppRVebilmlawuK6oIxqsxS0gNNxmuxP0+Ss5nEa19EDbizdD9VcjxtEAmz0H5lBle13D2x3IwUPxN5A9R5Ifw7gsjsIcTG4Oa1xD2j77K/ER01C9ClxQeQx4DmkEODgC33vfkq+E4QzDyZsPpE+2zRXbS12hLb2I6LXbwR9juMd8zKT/iMoO21HJ/v9VrQvIsG2XCYnvGNL2skLHZfFmYXVRA11FV50vXmnYrPKJUlU09Toq/ceMOJ0aCGjpe5PmnSTUqkuJ6rItyTqji8blCoYriICAY/il81ZBexnFfNUGcU/ft/wBlnsZjybpDnYpy3OKtm/iGiqP4sLpZj7c5Rfak6jYNx6rcTYyeMsd7Hm08iEAjxie3HUmGMji4ixxadwaUOZEe0VF+Ycxr6hBsy7T2MrJcmF6izrhKuD3MFPbrsFaZw/KdTaIRxgDZeVQ6LBud5K5Dw1o31VgOvYqWOElEOhiaNgm4nGFmmlqyA1gtyF46EW+SQnu9/Abc0dSEIkwLXOfmLhZ5BX3xOcRkAsHUnZZrh3E3SytbDG5zQP8AiNBynzcdgiPF5b0mxAiZ/LDZkPqRsij2JxrIx43NBWV7XcZf9nIbCchNFztqN6ge26iZxnDRawxOe7bPKS53zQPtb2pd3Za7XvNAwaADqrxnoHcLykOzRF4rM4taXZW11GvzUuExmDtuZrWi7Jc2Zw+GY38FnBO5jbfFnjGhskCyCazAHWk8cTwlD/A9u9JI/wCmunVWixXFIHvIikBDQ4imGNpoaXzCM8DnHcMJblO3r5rAxceokRxhrToReax56Bbvs9ihiGB2gyeEgciFnlMBZ7gAojKToAnSRZRe6ile6qCyI/snWvZVJsORspopC0HMVBLKXt00tUVTIWqMyFrrP7vYqKd72feGYdfxf7qSNwmY3u9THo4bOy0S01zqnfJBMzFElvl/+kRwXFB00+PzQPCPDntB5k/IaLU4EUA0ICHD4WA97QDnCh6K9JjmgIBjMVVgctAqM+JOVZxBTG8YaNkKxXGN9VnMXiTaqOc5y1Iq9jeJk80OfKSpo8KTup2YYBa8A4xJdwiTowq0hvQbDcpopPYqkjERc34KJ0auigSQmFxVx8ShkYgD8SJKFIvj2oQ7RdeLNK0syZaQWkfSYBHK1YidfX0KS5iMWyMeNzW+pAJXjE1AeSQxQ5LOT9o4y5w8TqoDKKB60T9ULxvHJHODIh3YOrjoTlHn5+6q42c+PDdXkN9d/wDTugWK4ph3uzGN8m4IJLGH+5o+8PVAMhLxZJ0JN662KP1U8Ef1TFXZeLzOGVpEbBYDIxlaBy2Q6VhJs6nzVzKmOaqqvh4NVku0cgGKdm2aRXwC3GH0QftDwOKd9iTupTyk/wCHJpoWu5Fa430ZPiXHDJC2IMAyue8nm4uoX5UBSDBaSfshim/ga8cix7SPmQVGzs3Nrmgf+/RdZeM/EBQea3v8N7DpD+EgX/cFnmdmMQ402Kh1cQPzW57N8DdBAQ9wzF1+HYeV81jnymAxPjG7DUquXVqVBIY47daCYzjwJptk+Wq54q9jXgndSwkZW0gMeBxc58MbgD10WlwHZnERw2/UtN0NwDulDxEHCiquHwhhmD27O8LvR2l+26nw8vVSz25prTqenp7Wgz+O4a5rs0Z2Oo/CfQ8iivZfESFkjpQQGHu2k/idWpHUAVr5qtjmv0MTwQABWh06HqOl7LQxwhsbWuqhRrkSdXE+5KaBM0tnVQufpSscRhbdhDZtEFbExi1WeaFitFO4oN2gxQDcg3PyCsmixJxqIDez0A/NKPiObZZa9VZglLdvgunSDSZ73JSJ6DT5IdhsWCrjZQsYHlqa4JGVQySIGvVOZylkkVHESKyCniUGn3RecoTid114s1Da4lSS2y9hxHaHEyXRDByDNK9zqqBgc4255JPPc/E2mxZqFDYbn60rEEB1zOJvlsAOnovI6FASGNNWTW2xPXyHNTMwRdeY/eFED9fkpmLscgaXZjoC0a9Ty+Y+KCzHEANE+Mb+qHmeSQvDGkNoAOOg8yD++SucPiLWZXbjfmgmTJVKVXmcoOMfqi/cB7QHAOBGrSAaHXXRZ4O1RjA4trwWZsr6rXfS6IHMaqiKXs/F+C2/2ukZ8g6vkoG8F/rk/wCY9XpsK/k8OG9Zq21A9NG/Eq1G2h4jZ57JoBcIjLJ5GZnFoa1wDjdElwIBPoj2JikdERH94kfBCMCLxMp/pZ9XLY9nGWXegUozOG7DySG5pDXQLV8K7LwQjwsF9SLKNtau3qptrOmtiA2ATgkkERlu0vBauaMafjA5f1BZsYrICSQNNzWnnS9QrReZYqMNle1wyuDiAdgRenoaVaihhuJslexth5ztGYNIFX0INbdVpOJajRZ3F4dthxaLBBBI2IoghXoeJNOl0enMf7KqHYh7gqHfnNW9g+3miePnHRZ3G8Sa0HJ4nnTTZvqrA3ivE2xabuOw/MrMzvLiSdSdUydri4l92dbKuYKCNzPGXXt4V1kkiKbtk6Nyklgo02z6hRAUqJxqntmcOaiCeFGk4xR6p3eqrlT6UQ971WkKkcq0r0KrzOQ/Ebq1M5VHlbjNRJJ1Li0j1dqYzFgktbViufXe/IBBT3slWas6chXPTn7othcIyOhuTW965dfYc15sbT4kyl2WOgK1cddegCnENhkf3ju5x+Z9Tt5LsUmpHMUfjf6JsU4aDXje48tr6XyApQFmAAV0XG7n1/JDMRi3gA20DoDZIvqfb4lOZxAU4vIFOr4AfnaAi5yqTvVZuJkkNRMJ8zoEQwfZeSTWZxP9LdAgFfaQTTQXHo1CcZxl8Uro5og9t2GusPZf8rxqF6fgeCsjHhYAsv2u4NneXPaRoAHtGgrk4fmrLNAfD8ZgI0diY/LMJAP9Wqm/8Ti/9xN/y2fohn/l2Ymm5SOt0FPh+yM7jq+No5kuJr4BXwXcLx6GLMWNke52pc+ha3XYDHPlY97wACQGgdF5vPwlsD6c7vK5jRp/Vekdj5CIR4ctm9qWeWJWrDkuShY9SWsahzSnBMYFIQqOhAu0HAmzeNpyv+TvVFjKAFGZQNSoMBjsC+PSQV58vYrLcYBfNFA3QsHey7j/ABJAC1hP9LAy/MvXpfajibGQuLwC0AvdtqxhFtHm4ljP/kXnXAMI57ZMTIf8SZ7jR6WSSPf6Lpx+qpQwTAm3FwFinEnQnQjqQnv4OBTo9SN827r3u+f70RKYi9VA9zuRKaoJxOKyAWkEA8j5V+aiwWDIGt3ui8k7r126Lv2hvkPVa0CpMPSY6PQg1+aLTvBHJDJXC0lA6VleijBVjHAkANHNVO4k6LcEmZNMijMUnRRvY/orhp75FUmlTZQ/oqkjTzVkZtcllTGlNcE5q0hLi7a5aD0fDvsl556N/t6+66JnF4cBpsOWn4j8QEOxGJDGl2t2QL67aDoh8XES1uVuruda+wOw5rz420uJxYaDernchf5cqVDEcWDTd5dKAGrqoXpyP6IXFDLJucoO9b/FGOG9nujb8ymSCzwjBPxQzsIAurcczwR5bBarhfY5oIL7cerv0UHZ7BnDyB2mR1CQfR48x9LXoUDFm34gWMFFCzPIWsaOZ0CzWP7d6luDhMhH43ghnqAPzIVr+Jb7MEbtI3h+vLO1zCPl9Ss3hsIyOu8aPLNZ/wBLQDp7JJ9DpO2PED/6Q8miI15auKki7W4/d0TJBzGQHT/I78ldGKj5M/6Th+X5KaENdqKb6sI+eUfVXz4rnDe0WFmkyTwdw47kmmg+ZoELVt7PwkaNBHqSPqs/xWHvYwJWsfX3ZG6lp6EnVv0RD+G2Kc+CSMuL2xSZWOPMEWQPL9VmoL4fgkLdWxtvrQtEY4QOSkHmuhRHWtSlrT1StRShBIXqGaUrg1TSEENdVHlVohDuOYnuoXuunEZWmrpztAa51vV60oMN2ynM88eFYf8AiPzP8o4yQ2/V3eO8wI0SkwmRjWMGjQAPQKh/D/COnkmxclEmo2UKAAAHhHIBrWhazE4fUDmbr2/7rd88VgeJcOcdkFl4fIzUOI+i9LkwR2QvGYEHQgEc72SVXncmJePxA+4ULsbIOX0Wo43wBlhwc2MDYNa2yepKEvww21d5mvyW5YBLsc8qSKRvO1ddgL5UozgFrYOGZvJMz9F04QrggKgWRxUT4zzVrI5RuhPNBRewKtLCCiT4FBJCroCy4ToovsxRswpfZyr2TAP7OujDIz9jP8qnbwmTlGU7mFHwx7zcjr8uQRvh/CByH79kfwnDgOQ+H5lEI8OP3quV5AfhOHAcq+qLwYev3Q+acyh+6+inYegWdEjYBX+xP10Rvg2Kv/DJ1A8O2o6adEJYfJSsYQQbog2D0UFf+KEIOEY6tWyt16Zmu/2XnWD4zNEKY/To4Bw09V6vxCRmKhfBJWdw0rq3Vrm+eg0XkvEuHuheWP0I6ir8wt8fhF13aaQ/ejhd55S3/wCpCnd20naKaYmjoGZvqSs+6JvMppdGOV+q1kVPjOMzzaF7iDyFNb8Gr1j+GWG7vBC93Pc4/IfkvJMNjBYFAC+S9l4DO3umBmgDQs8/xK0LimtcmRLtUViImKYU4FPpMFXKuPNAkkADUk6AAeasuaop4WuaWuaHNIohwBBHQg7oA0naXBhuY4mKtdnhx03po1KAdqMTHjGQxRTMDJnOBkJyhkcZHfOAdVu+4wf3O81ocf2fw3duBhjYN80ccQePQ5TSqYPsxhwcslvNVGJAwHKCXEsLQLNvJJB5q+RVjCxwYaJkcZaGAACnNJOn3nG9brdJ+MikrLI3wuvcXsRVHqCon9jMHd9w2+tuJ+qhm7K4dpzNhbmoj19bvoFA3H8Vjb4Q6z/TqSgmIxMrtGxloJrM7TfbdHuF4ZtV3TY3iw4NBLfZ1dKNFT4vBkjw0T0OnuCNiFRl2cIG8hLneeykPC29EVBc12V7QBycCXEf3WB8RalnhI2aXX0IFeZJOyKzcvDAOSrvwbLq23tVi7Ow+YWlxIa0eK/UC69VSkwkT2ERkOP9xNk604mzWvzVGfxvCicuWhTgXHW8o3AHO9tVXxvDsotoLvICyPgjvD3taSySwdAM3LyuhoiEuB0JATRhfsp5gj1FKIwIviYXtccwFnUWaDhfubRKPhFi1dGWdhHdFyLg73HRq20HAeqLYbhzWclOyMVg+yZ/GfgjOG7NxN5X6rRujUTgpopR8MjGmUfBcdgmjkr2ZNy3qoAzWKVrE6ktP3qgexoU7NNgq4d5FPbaC21372Ti797qCMK1HGgrzEiiNwbaTyKtRNw2NuOZnjA1a4b+bSnuj9AqmLw2oe2w4bEaIIMX/DbCuvIHN/zHT2KDy/wqN+GXTzC33CsOSA8TPcCNjlIvnytFaV7VNec8L/hkxjgZZSa1poA+JW4wfD2RgBo0CuELgS3f011jEx41UoSkCiGBOUbSnhVTc9+26dSUjVwqI5J0+KEzcOaZGyHNcZLmU9/dtJBbZYTV0T8UQD/Ftvz5BTOZoiow7zK6VG2MN2NDpyUjfigjljsIAZ5W4kZg7uy0g0BlDr0ddkjmK0WiIVbEwn8Pvpdj0SCObCZ9nEelUfUFUG4YxuIuw77rdrO5I039+SucOjczMCS4F1gVWQdPS7PuiKKEx4bO2wCPUUUx/CifJFzJouwyhwsGwgAMwpDi17elHkfRPxsT2hvdBn3hmDr+7zy5Ro7pyRrEwNdVj0okIW+ZzX5DRFeEkaehPVBz7M1zbrccxRHsUI4ZwkxPc6ic58QzOLNPxNaSaPx9Ud2GunodFFnPJNDXClE4qHENfejyNQdgR5il0zC6I/NA4uTHpziq88lVe3M9PMoOEfsKT2TL2r1T8nmiBQauj90kkipGs/ZUrGJJIixG1TsKSSKnbScWAjqkkgrYHHdw8h2jD8itJFIHAEGwUklSn0u0kkiOhJ50XUkSo2qVoSSUquPUbGriSI73IXLPskkimyssJscJb906dCkkgfrzXCUkkEMwd+FMjcf1tJJBOYwRRFhRPw7QRQr00SSQObI26vUdVXxsYdpWvJJJBQEjm6P181x0Idq00R0P1CSSf0RiJ9+IjyIu/fRMlwjyd216EFcSWsTTe7cDRqv8xP0U/wBmvp8/0SSTDTG4LKPDQ8tf0TRA7y9if0SSTD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00" name="AutoShape 4" descr="data:image/jpeg;base64,/9j/4AAQSkZJRgABAQAAAQABAAD/2wCEAAkGBxQTEhUUEhQVFhUVFBQUFRgUFxQVFBQUFBQWFxQUFBUYHCggGBolHBQUITEhJSkrLi4uFx8zODMsNygtLisBCgoKDg0OFBAPFywcHBwsLCwsLCwsLCwsLCwsLCwsLCwsLCwsLCwsLCwsLCwsNywsLCwsLCwsKyw3LCs3LCw3LP/AABEIAKgBLAMBIgACEQEDEQH/xAAcAAABBQEBAQAAAAAAAAAAAAAFAAIDBAYBBwj/xABBEAABBAAEAwYDBgQEBAcAAAABAAIDEQQSITEFQVEGEyJhcYGRobEUMkLB0fAHUmJyI4KS4TOTo/EVFlNUg7LC/8QAGAEBAQEBAQAAAAAAAAAAAAAAAAECAwT/xAAdEQEBAQADAQEBAQAAAAAAAAAAARECEiFRMUET/9oADAMBAAIRAxEAPwDT2laVJUuboVrq7S6AiOAJwC6Gp4CKaAnhqe1qkaxBG1qlaxSNYpWsQRNjUjY1MGLrSEEYjTxGrHdhLKoIci7kUuVNVDMqWVOSUDMq4QpGsJ2Uowh5mlRTISaw8lauNp1Ovn+ifiJgGn0UEEMIOtJ+Kwgc3Tfl+iq4PG8vOj5Im0HmgGcKflcWHn9Qib20q+Lwgfr9141a4eXXqrLycgzbnetvZEUnBZriTM8pvloj3F8QGM83+EfmVnmilYrn2UJjoArLZF0hBQdConQIg5iY5iqBroFE/DomWJpjRQd+GVaTDkI8YlG/Dppobh5qVxuJCjmwXRUX4Z1qjXUu0la7ayFScAuApwCDoCkATLpJ+IaEE7WqZjUKfjjyCfhHSHdAWL2hRuxg5KrHhyTZVtkICCF0zjsF2JhBslWmN6JPwjiip2HRRSuIKtQ4UgKOeAqI6HHKlEU0ygNSw07TzQWAQuPc0feICpYrFVsqz3sd99oPraYCMnEo27EKjPxkciqGL4RHIPBmYeost9wVmeKYDEQ2XDM3+Zuo/wAw3C1JAY4xxPMw0dRqPIjkrcfFM0YPUD6LBy4skIl2a4iPCxx0Ph9xsritfwxha4nkfmEegloUTpyPRUMFGKq/T9FdDK91mos0m4o6ho9F3Dt18hqoMTNQLh95xyt9Tz9hZ9lEZ/i+EfiZfCcscfgB5ucD4iPp7J7OC0PvlHIcHlAHIfu04xK6rNy8NcNiFCYHt5fDVaCegqj5AgEGStwR6pveBEZCFTmY3oPoghsJFqF8T4O9+sc72HkN2/LVZPHY7GYV2V7z1BPia70K1Jo3+VcIrdefP7XzkVbR5gaobPxaV/3pHEeqvSj1FsrDoHN+IUncBePd8ep+Kuw8fxDBTZHVyvX5q/50evZV00Nyq5eTzXA1cxOZhyUU2LIC6GrhYCdUFWCdzjrfkrsUFmypGN/lCvwYNxGyCCLDga0ph0AVnCYW7DjqrmGytNHdBXw2Dcd9Fd+xta0ueaABJPQDdWTLWwQrtTiCMJJrRIy11zaEDzUE2HxrNcuUC6BcQL8wFNiccWtLgGurWgda8l5/wadzWOa5rSQAAX+EgkeHwhqu4hz6BLQRQu3xxj4kEq4D2B7WskJGRwo0TpofMIfxXtYzUNWW4oZaLO+jYxwsxwNa97h1Mh5+lInwrgeGppe5ztNGm7Ffzf7rWQU5eOPeaZZ9LRHgkz2h7n3yAB+f5InA2NliOMNHnuq+OYcppRVebilmlawuK6oIxqsxS0gNNxmuxP0+Ss5nEa19EDbizdD9VcjxtEAmz0H5lBle13D2x3IwUPxN5A9R5Ifw7gsjsIcTG4Oa1xD2j77K/ER01C9ClxQeQx4DmkEODgC33vfkq+E4QzDyZsPpE+2zRXbS12hLb2I6LXbwR9juMd8zKT/iMoO21HJ/v9VrQvIsG2XCYnvGNL2skLHZfFmYXVRA11FV50vXmnYrPKJUlU09Toq/ceMOJ0aCGjpe5PmnSTUqkuJ6rItyTqji8blCoYriICAY/il81ZBexnFfNUGcU/ft/wBlnsZjybpDnYpy3OKtm/iGiqP4sLpZj7c5Rfak6jYNx6rcTYyeMsd7Hm08iEAjxie3HUmGMji4ixxadwaUOZEe0VF+Ycxr6hBsy7T2MrJcmF6izrhKuD3MFPbrsFaZw/KdTaIRxgDZeVQ6LBud5K5Dw1o31VgOvYqWOElEOhiaNgm4nGFmmlqyA1gtyF46EW+SQnu9/Abc0dSEIkwLXOfmLhZ5BX3xOcRkAsHUnZZrh3E3SytbDG5zQP8AiNBynzcdgiPF5b0mxAiZ/LDZkPqRsij2JxrIx43NBWV7XcZf9nIbCchNFztqN6ge26iZxnDRawxOe7bPKS53zQPtb2pd3Za7XvNAwaADqrxnoHcLykOzRF4rM4taXZW11GvzUuExmDtuZrWi7Jc2Zw+GY38FnBO5jbfFnjGhskCyCazAHWk8cTwlD/A9u9JI/wCmunVWixXFIHvIikBDQ4imGNpoaXzCM8DnHcMJblO3r5rAxceokRxhrToReax56Bbvs9ihiGB2gyeEgciFnlMBZ7gAojKToAnSRZRe6ile6qCyI/snWvZVJsORspopC0HMVBLKXt00tUVTIWqMyFrrP7vYqKd72feGYdfxf7qSNwmY3u9THo4bOy0S01zqnfJBMzFElvl/+kRwXFB00+PzQPCPDntB5k/IaLU4EUA0ICHD4WA97QDnCh6K9JjmgIBjMVVgctAqM+JOVZxBTG8YaNkKxXGN9VnMXiTaqOc5y1Iq9jeJk80OfKSpo8KTup2YYBa8A4xJdwiTowq0hvQbDcpopPYqkjERc34KJ0auigSQmFxVx8ShkYgD8SJKFIvj2oQ7RdeLNK0syZaQWkfSYBHK1YidfX0KS5iMWyMeNzW+pAJXjE1AeSQxQ5LOT9o4y5w8TqoDKKB60T9ULxvHJHODIh3YOrjoTlHn5+6q42c+PDdXkN9d/wDTugWK4ph3uzGN8m4IJLGH+5o+8PVAMhLxZJ0JN662KP1U8Ef1TFXZeLzOGVpEbBYDIxlaBy2Q6VhJs6nzVzKmOaqqvh4NVku0cgGKdm2aRXwC3GH0QftDwOKd9iTupTyk/wCHJpoWu5Fa430ZPiXHDJC2IMAyue8nm4uoX5UBSDBaSfshim/ga8cix7SPmQVGzs3Nrmgf+/RdZeM/EBQea3v8N7DpD+EgX/cFnmdmMQ402Kh1cQPzW57N8DdBAQ9wzF1+HYeV81jnymAxPjG7DUquXVqVBIY47daCYzjwJptk+Wq54q9jXgndSwkZW0gMeBxc58MbgD10WlwHZnERw2/UtN0NwDulDxEHCiquHwhhmD27O8LvR2l+26nw8vVSz25prTqenp7Wgz+O4a5rs0Z2Oo/CfQ8iivZfESFkjpQQGHu2k/idWpHUAVr5qtjmv0MTwQABWh06HqOl7LQxwhsbWuqhRrkSdXE+5KaBM0tnVQufpSscRhbdhDZtEFbExi1WeaFitFO4oN2gxQDcg3PyCsmixJxqIDez0A/NKPiObZZa9VZglLdvgunSDSZ73JSJ6DT5IdhsWCrjZQsYHlqa4JGVQySIGvVOZylkkVHESKyCniUGn3RecoTid114s1Da4lSS2y9hxHaHEyXRDByDNK9zqqBgc4255JPPc/E2mxZqFDYbn60rEEB1zOJvlsAOnovI6FASGNNWTW2xPXyHNTMwRdeY/eFED9fkpmLscgaXZjoC0a9Ty+Y+KCzHEANE+Mb+qHmeSQvDGkNoAOOg8yD++SucPiLWZXbjfmgmTJVKVXmcoOMfqi/cB7QHAOBGrSAaHXXRZ4O1RjA4trwWZsr6rXfS6IHMaqiKXs/F+C2/2ukZ8g6vkoG8F/rk/wCY9XpsK/k8OG9Zq21A9NG/Eq1G2h4jZ57JoBcIjLJ5GZnFoa1wDjdElwIBPoj2JikdERH94kfBCMCLxMp/pZ9XLY9nGWXegUozOG7DySG5pDXQLV8K7LwQjwsF9SLKNtau3qptrOmtiA2ATgkkERlu0vBauaMafjA5f1BZsYrICSQNNzWnnS9QrReZYqMNle1wyuDiAdgRenoaVaihhuJslexth5ztGYNIFX0INbdVpOJajRZ3F4dthxaLBBBI2IoghXoeJNOl0enMf7KqHYh7gqHfnNW9g+3miePnHRZ3G8Sa0HJ4nnTTZvqrA3ivE2xabuOw/MrMzvLiSdSdUydri4l92dbKuYKCNzPGXXt4V1kkiKbtk6Nyklgo02z6hRAUqJxqntmcOaiCeFGk4xR6p3eqrlT6UQ971WkKkcq0r0KrzOQ/Ebq1M5VHlbjNRJJ1Li0j1dqYzFgktbViufXe/IBBT3slWas6chXPTn7othcIyOhuTW965dfYc15sbT4kyl2WOgK1cddegCnENhkf3ju5x+Z9Tt5LsUmpHMUfjf6JsU4aDXje48tr6XyApQFmAAV0XG7n1/JDMRi3gA20DoDZIvqfb4lOZxAU4vIFOr4AfnaAi5yqTvVZuJkkNRMJ8zoEQwfZeSTWZxP9LdAgFfaQTTQXHo1CcZxl8Uro5og9t2GusPZf8rxqF6fgeCsjHhYAsv2u4NneXPaRoAHtGgrk4fmrLNAfD8ZgI0diY/LMJAP9Wqm/8Ti/9xN/y2fohn/l2Ymm5SOt0FPh+yM7jq+No5kuJr4BXwXcLx6GLMWNke52pc+ha3XYDHPlY97wACQGgdF5vPwlsD6c7vK5jRp/Vekdj5CIR4ctm9qWeWJWrDkuShY9SWsahzSnBMYFIQqOhAu0HAmzeNpyv+TvVFjKAFGZQNSoMBjsC+PSQV58vYrLcYBfNFA3QsHey7j/ABJAC1hP9LAy/MvXpfajibGQuLwC0AvdtqxhFtHm4ljP/kXnXAMI57ZMTIf8SZ7jR6WSSPf6Lpx+qpQwTAm3FwFinEnQnQjqQnv4OBTo9SN827r3u+f70RKYi9VA9zuRKaoJxOKyAWkEA8j5V+aiwWDIGt3ui8k7r126Lv2hvkPVa0CpMPSY6PQg1+aLTvBHJDJXC0lA6VleijBVjHAkANHNVO4k6LcEmZNMijMUnRRvY/orhp75FUmlTZQ/oqkjTzVkZtcllTGlNcE5q0hLi7a5aD0fDvsl556N/t6+66JnF4cBpsOWn4j8QEOxGJDGl2t2QL67aDoh8XES1uVuruda+wOw5rz420uJxYaDernchf5cqVDEcWDTd5dKAGrqoXpyP6IXFDLJucoO9b/FGOG9nujb8ymSCzwjBPxQzsIAurcczwR5bBarhfY5oIL7cerv0UHZ7BnDyB2mR1CQfR48x9LXoUDFm34gWMFFCzPIWsaOZ0CzWP7d6luDhMhH43ghnqAPzIVr+Jb7MEbtI3h+vLO1zCPl9Ss3hsIyOu8aPLNZ/wBLQDp7JJ9DpO2PED/6Q8miI15auKki7W4/d0TJBzGQHT/I78ldGKj5M/6Th+X5KaENdqKb6sI+eUfVXz4rnDe0WFmkyTwdw47kmmg+ZoELVt7PwkaNBHqSPqs/xWHvYwJWsfX3ZG6lp6EnVv0RD+G2Kc+CSMuL2xSZWOPMEWQPL9VmoL4fgkLdWxtvrQtEY4QOSkHmuhRHWtSlrT1StRShBIXqGaUrg1TSEENdVHlVohDuOYnuoXuunEZWmrpztAa51vV60oMN2ynM88eFYf8AiPzP8o4yQ2/V3eO8wI0SkwmRjWMGjQAPQKh/D/COnkmxclEmo2UKAAAHhHIBrWhazE4fUDmbr2/7rd88VgeJcOcdkFl4fIzUOI+i9LkwR2QvGYEHQgEc72SVXncmJePxA+4ULsbIOX0Wo43wBlhwc2MDYNa2yepKEvww21d5mvyW5YBLsc8qSKRvO1ddgL5UozgFrYOGZvJMz9F04QrggKgWRxUT4zzVrI5RuhPNBRewKtLCCiT4FBJCroCy4ToovsxRswpfZyr2TAP7OujDIz9jP8qnbwmTlGU7mFHwx7zcjr8uQRvh/CByH79kfwnDgOQ+H5lEI8OP3quV5AfhOHAcq+qLwYev3Q+acyh+6+inYegWdEjYBX+xP10Rvg2Kv/DJ1A8O2o6adEJYfJSsYQQbog2D0UFf+KEIOEY6tWyt16Zmu/2XnWD4zNEKY/To4Bw09V6vxCRmKhfBJWdw0rq3Vrm+eg0XkvEuHuheWP0I6ir8wt8fhF13aaQ/ejhd55S3/wCpCnd20naKaYmjoGZvqSs+6JvMppdGOV+q1kVPjOMzzaF7iDyFNb8Gr1j+GWG7vBC93Pc4/IfkvJMNjBYFAC+S9l4DO3umBmgDQs8/xK0LimtcmRLtUViImKYU4FPpMFXKuPNAkkADUk6AAeasuaop4WuaWuaHNIohwBBHQg7oA0naXBhuY4mKtdnhx03po1KAdqMTHjGQxRTMDJnOBkJyhkcZHfOAdVu+4wf3O81ocf2fw3duBhjYN80ccQePQ5TSqYPsxhwcslvNVGJAwHKCXEsLQLNvJJB5q+RVjCxwYaJkcZaGAACnNJOn3nG9brdJ+MikrLI3wuvcXsRVHqCon9jMHd9w2+tuJ+qhm7K4dpzNhbmoj19bvoFA3H8Vjb4Q6z/TqSgmIxMrtGxloJrM7TfbdHuF4ZtV3TY3iw4NBLfZ1dKNFT4vBkjw0T0OnuCNiFRl2cIG8hLneeykPC29EVBc12V7QBycCXEf3WB8RalnhI2aXX0IFeZJOyKzcvDAOSrvwbLq23tVi7Ow+YWlxIa0eK/UC69VSkwkT2ERkOP9xNk604mzWvzVGfxvCicuWhTgXHW8o3AHO9tVXxvDsotoLvICyPgjvD3taSySwdAM3LyuhoiEuB0JATRhfsp5gj1FKIwIviYXtccwFnUWaDhfubRKPhFi1dGWdhHdFyLg73HRq20HAeqLYbhzWclOyMVg+yZ/GfgjOG7NxN5X6rRujUTgpopR8MjGmUfBcdgmjkr2ZNy3qoAzWKVrE6ktP3qgexoU7NNgq4d5FPbaC21372Ti797qCMK1HGgrzEiiNwbaTyKtRNw2NuOZnjA1a4b+bSnuj9AqmLw2oe2w4bEaIIMX/DbCuvIHN/zHT2KDy/wqN+GXTzC33CsOSA8TPcCNjlIvnytFaV7VNec8L/hkxjgZZSa1poA+JW4wfD2RgBo0CuELgS3f011jEx41UoSkCiGBOUbSnhVTc9+26dSUjVwqI5J0+KEzcOaZGyHNcZLmU9/dtJBbZYTV0T8UQD/Ftvz5BTOZoiow7zK6VG2MN2NDpyUjfigjljsIAZ5W4kZg7uy0g0BlDr0ddkjmK0WiIVbEwn8Pvpdj0SCObCZ9nEelUfUFUG4YxuIuw77rdrO5I039+SucOjczMCS4F1gVWQdPS7PuiKKEx4bO2wCPUUUx/CifJFzJouwyhwsGwgAMwpDi17elHkfRPxsT2hvdBn3hmDr+7zy5Ro7pyRrEwNdVj0okIW+ZzX5DRFeEkaehPVBz7M1zbrccxRHsUI4ZwkxPc6ic58QzOLNPxNaSaPx9Ud2GunodFFnPJNDXClE4qHENfejyNQdgR5il0zC6I/NA4uTHpziq88lVe3M9PMoOEfsKT2TL2r1T8nmiBQauj90kkipGs/ZUrGJJIixG1TsKSSKnbScWAjqkkgrYHHdw8h2jD8itJFIHAEGwUklSn0u0kkiOhJ50XUkSo2qVoSSUquPUbGriSI73IXLPskkimyssJscJb906dCkkgfrzXCUkkEMwd+FMjcf1tJJBOYwRRFhRPw7QRQr00SSQObI26vUdVXxsYdpWvJJJBQEjm6P181x0Idq00R0P1CSSf0RiJ9+IjyIu/fRMlwjyd216EFcSWsTTe7cDRqv8xP0U/wBmvp8/0SSTDTG4LKPDQ8tf0TRA7y9if0SSTD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9397153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ndex.hu/cikkepek/0804/kult/exnemzeti/.gdata/a6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artalom helye 1"/>
          <p:cNvSpPr>
            <a:spLocks noGrp="1"/>
          </p:cNvSpPr>
          <p:nvPr>
            <p:ph sz="quarter" idx="13"/>
          </p:nvPr>
        </p:nvSpPr>
        <p:spPr>
          <a:xfrm>
            <a:off x="-3060849" y="6165302"/>
            <a:ext cx="144015" cy="360041"/>
          </a:xfrm>
        </p:spPr>
        <p:txBody>
          <a:bodyPr>
            <a:normAutofit fontScale="70000" lnSpcReduction="20000"/>
          </a:bodyPr>
          <a:lstStyle/>
          <a:p>
            <a:pPr indent="0">
              <a:buNone/>
            </a:pPr>
            <a:endParaRPr lang="hu-HU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142976" y="357166"/>
            <a:ext cx="6400800" cy="685800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élete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4"/>
          </p:nvPr>
        </p:nvSpPr>
        <p:spPr>
          <a:xfrm>
            <a:off x="1043608" y="2204864"/>
            <a:ext cx="5040560" cy="3888432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hu-HU" b="1" dirty="0" smtClean="0">
                <a:solidFill>
                  <a:srgbClr val="FFC000"/>
                </a:solidFill>
              </a:rPr>
              <a:t>Pozsonyba </a:t>
            </a:r>
            <a:r>
              <a:rPr lang="hu-HU" b="1" dirty="0">
                <a:solidFill>
                  <a:srgbClr val="FFC000"/>
                </a:solidFill>
              </a:rPr>
              <a:t>nősült, ahol tanárként dolgozott, 1872-től tanfelügyelő, majd 1878-tól a győri, esztergomi és komáromi tankerület főigazgatója lett. Mint ilyen folytatta sokoldalú kutató, alkotó pedagógiai tevékenységét. Munkái közül kiemelkednek latin és német szótárai. Munkássága elismeréseként királyi tanácsosi címet, majd 1895-ben Ferenc József királytól a "</a:t>
            </a:r>
            <a:r>
              <a:rPr lang="hu-HU" b="1" dirty="0" err="1">
                <a:solidFill>
                  <a:srgbClr val="FFC000"/>
                </a:solidFill>
              </a:rPr>
              <a:t>bejczi</a:t>
            </a:r>
            <a:r>
              <a:rPr lang="hu-HU" b="1" dirty="0">
                <a:solidFill>
                  <a:srgbClr val="FFC000"/>
                </a:solidFill>
              </a:rPr>
              <a:t>" előnév használatával járó nemességet kapott. Németh Antal 1902-ben ismeretlen betegségben halt meg. A szerzők írásukat szülőfalujának ajánlják.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62313">
            <a:off x="6611701" y="2237530"/>
            <a:ext cx="2093614" cy="326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922068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://richpoi.com/images/content/33653_operet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Szereplők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827584" y="1556793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 smtClean="0"/>
          </a:p>
          <a:p>
            <a:endParaRPr lang="hu-HU" dirty="0" smtClean="0"/>
          </a:p>
          <a:p>
            <a:pPr>
              <a:buFontTx/>
              <a:buChar char="-"/>
            </a:pPr>
            <a:r>
              <a:rPr lang="hu-HU" dirty="0" smtClean="0">
                <a:solidFill>
                  <a:schemeClr val="bg1"/>
                </a:solidFill>
              </a:rPr>
              <a:t>Csongor</a:t>
            </a:r>
            <a:r>
              <a:rPr lang="hu-HU" dirty="0" smtClean="0"/>
              <a:t>, ifj</a:t>
            </a:r>
            <a:r>
              <a:rPr lang="hu-HU" dirty="0" smtClean="0">
                <a:solidFill>
                  <a:schemeClr val="bg1"/>
                </a:solidFill>
              </a:rPr>
              <a:t>ú</a:t>
            </a:r>
            <a:r>
              <a:rPr lang="hu-HU" dirty="0" smtClean="0"/>
              <a:t> </a:t>
            </a:r>
            <a:r>
              <a:rPr lang="hu-HU" dirty="0" smtClean="0">
                <a:solidFill>
                  <a:schemeClr val="bg1"/>
                </a:solidFill>
              </a:rPr>
              <a:t>hős</a:t>
            </a:r>
          </a:p>
          <a:p>
            <a:pPr>
              <a:buFontTx/>
              <a:buChar char="-"/>
            </a:pPr>
            <a:r>
              <a:rPr lang="hu-HU" dirty="0" smtClean="0">
                <a:solidFill>
                  <a:schemeClr val="bg1"/>
                </a:solidFill>
              </a:rPr>
              <a:t>- Tünde, </a:t>
            </a:r>
            <a:r>
              <a:rPr lang="hu-HU" dirty="0" smtClean="0"/>
              <a:t>tü</a:t>
            </a:r>
            <a:r>
              <a:rPr lang="hu-HU" dirty="0" smtClean="0">
                <a:solidFill>
                  <a:schemeClr val="bg1"/>
                </a:solidFill>
              </a:rPr>
              <a:t>ndérle</a:t>
            </a:r>
            <a:r>
              <a:rPr lang="hu-HU" dirty="0" smtClean="0"/>
              <a:t>ány</a:t>
            </a:r>
            <a:endParaRPr lang="hu-HU" dirty="0" smtClean="0"/>
          </a:p>
          <a:p>
            <a:r>
              <a:rPr lang="hu-HU" dirty="0" smtClean="0">
                <a:solidFill>
                  <a:schemeClr val="bg1"/>
                </a:solidFill>
              </a:rPr>
              <a:t>- </a:t>
            </a:r>
            <a:r>
              <a:rPr lang="hu-HU" dirty="0" smtClean="0">
                <a:solidFill>
                  <a:schemeClr val="bg1"/>
                </a:solidFill>
              </a:rPr>
              <a:t>Kalmár, vándor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- Fejedelem, vánd</a:t>
            </a:r>
            <a:r>
              <a:rPr lang="hu-HU" dirty="0" smtClean="0"/>
              <a:t>or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- Tudós, vándor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- Balga, </a:t>
            </a:r>
            <a:r>
              <a:rPr lang="hu-HU" dirty="0" err="1" smtClean="0">
                <a:solidFill>
                  <a:schemeClr val="bg1"/>
                </a:solidFill>
              </a:rPr>
              <a:t>földmívelő</a:t>
            </a:r>
            <a:r>
              <a:rPr lang="hu-HU" dirty="0" smtClean="0">
                <a:solidFill>
                  <a:schemeClr val="bg1"/>
                </a:solidFill>
              </a:rPr>
              <a:t>, </a:t>
            </a:r>
            <a:r>
              <a:rPr lang="hu-HU" dirty="0" smtClean="0"/>
              <a:t>utóbb Csongor szolgája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- </a:t>
            </a:r>
            <a:r>
              <a:rPr lang="hu-HU" dirty="0" err="1" smtClean="0">
                <a:solidFill>
                  <a:schemeClr val="bg1"/>
                </a:solidFill>
              </a:rPr>
              <a:t>Dimitri</a:t>
            </a:r>
            <a:r>
              <a:rPr lang="hu-HU" dirty="0" smtClean="0">
                <a:solidFill>
                  <a:schemeClr val="bg1"/>
                </a:solidFill>
              </a:rPr>
              <a:t>, boltos rác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- </a:t>
            </a:r>
            <a:r>
              <a:rPr lang="hu-HU" dirty="0" err="1" smtClean="0">
                <a:solidFill>
                  <a:schemeClr val="bg1"/>
                </a:solidFill>
              </a:rPr>
              <a:t>Kurrah</a:t>
            </a:r>
            <a:r>
              <a:rPr lang="hu-HU" dirty="0" smtClean="0">
                <a:solidFill>
                  <a:schemeClr val="bg1"/>
                </a:solidFill>
              </a:rPr>
              <a:t>, </a:t>
            </a:r>
            <a:r>
              <a:rPr lang="hu-HU" dirty="0" err="1" smtClean="0">
                <a:solidFill>
                  <a:schemeClr val="bg1"/>
                </a:solidFill>
              </a:rPr>
              <a:t>ördögfi</a:t>
            </a:r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- </a:t>
            </a:r>
            <a:r>
              <a:rPr lang="hu-HU" dirty="0" err="1" smtClean="0">
                <a:solidFill>
                  <a:schemeClr val="bg1"/>
                </a:solidFill>
              </a:rPr>
              <a:t>Berreh</a:t>
            </a:r>
            <a:r>
              <a:rPr lang="hu-HU" dirty="0" smtClean="0">
                <a:solidFill>
                  <a:schemeClr val="bg1"/>
                </a:solidFill>
              </a:rPr>
              <a:t>, </a:t>
            </a:r>
            <a:r>
              <a:rPr lang="hu-HU" dirty="0" err="1" smtClean="0">
                <a:solidFill>
                  <a:schemeClr val="bg1"/>
                </a:solidFill>
              </a:rPr>
              <a:t>ördögfi</a:t>
            </a:r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- Duzzog, </a:t>
            </a:r>
            <a:r>
              <a:rPr lang="hu-HU" dirty="0" err="1" smtClean="0">
                <a:solidFill>
                  <a:schemeClr val="bg1"/>
                </a:solidFill>
              </a:rPr>
              <a:t>ördögfi</a:t>
            </a:r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- Tünde, tündérleány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- Ilma, Balga hitvese, Tünde szolgálója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- </a:t>
            </a:r>
            <a:r>
              <a:rPr lang="hu-HU" dirty="0" err="1" smtClean="0">
                <a:solidFill>
                  <a:schemeClr val="bg1"/>
                </a:solidFill>
              </a:rPr>
              <a:t>Mirígy</a:t>
            </a:r>
            <a:r>
              <a:rPr lang="hu-HU" dirty="0" smtClean="0">
                <a:solidFill>
                  <a:schemeClr val="bg1"/>
                </a:solidFill>
              </a:rPr>
              <a:t>, boszorkány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- Ledér</a:t>
            </a:r>
          </a:p>
        </p:txBody>
      </p:sp>
    </p:spTree>
    <p:extLst>
      <p:ext uri="{BB962C8B-B14F-4D97-AF65-F5344CB8AC3E}">
        <p14:creationId xmlns:p14="http://schemas.microsoft.com/office/powerpoint/2010/main" xmlns="" val="207658751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iee.typepad.com/.a/6a010536fa9ded970b01a3fd0f5b11970b-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8874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Köszönö</a:t>
            </a:r>
            <a:r>
              <a:rPr lang="hu-HU" dirty="0" smtClean="0">
                <a:solidFill>
                  <a:schemeClr val="bg1"/>
                </a:solidFill>
              </a:rPr>
              <a:t>m a figyelmet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850976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vat">
  <a:themeElements>
    <a:clrScheme name="Divat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z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iva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202</TotalTime>
  <Words>237</Words>
  <Application>Microsoft Office PowerPoint</Application>
  <PresentationFormat>Diavetítés a képernyőre (4:3 oldalarány)</PresentationFormat>
  <Paragraphs>25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Divat</vt:lpstr>
      <vt:lpstr>Csongor &amp; tünde</vt:lpstr>
      <vt:lpstr>A Csongor és Tünde szerkezete</vt:lpstr>
      <vt:lpstr>  A szerzők dédapjukról, Dr. bejczi Németh Antalról emlékeznek meg, aki 1838-ban született a Vas megyei Bejc községben (ma Bejcgyertyános). Az egyszerű családból származó, tehetséges tanító-gyereket szülei és pártfogói - köztük a nagyszombati Németh György címzetes trabinjei püspök - taníttatták, tanár lett, majd bölcsész doktorátust szerzett.   Németh Antal</vt:lpstr>
      <vt:lpstr>élete</vt:lpstr>
      <vt:lpstr>Szereplők</vt:lpstr>
      <vt:lpstr>Köszönöm a figyelmet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Csongor &amp; tünde</dc:title>
  <dc:creator>Sanya</dc:creator>
  <cp:lastModifiedBy>Apa-67</cp:lastModifiedBy>
  <cp:revision>15</cp:revision>
  <dcterms:created xsi:type="dcterms:W3CDTF">2016-03-17T14:56:25Z</dcterms:created>
  <dcterms:modified xsi:type="dcterms:W3CDTF">2016-03-20T10:09:38Z</dcterms:modified>
</cp:coreProperties>
</file>